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  <p:sldMasterId id="2147483752" r:id="rId2"/>
    <p:sldMasterId id="2147483788" r:id="rId3"/>
  </p:sldMasterIdLst>
  <p:notesMasterIdLst>
    <p:notesMasterId r:id="rId21"/>
  </p:notesMasterIdLst>
  <p:handoutMasterIdLst>
    <p:handoutMasterId r:id="rId22"/>
  </p:handoutMasterIdLst>
  <p:sldIdLst>
    <p:sldId id="257" r:id="rId4"/>
    <p:sldId id="264" r:id="rId5"/>
    <p:sldId id="334" r:id="rId6"/>
    <p:sldId id="335" r:id="rId7"/>
    <p:sldId id="336" r:id="rId8"/>
    <p:sldId id="293" r:id="rId9"/>
    <p:sldId id="337" r:id="rId10"/>
    <p:sldId id="338" r:id="rId11"/>
    <p:sldId id="339" r:id="rId12"/>
    <p:sldId id="340" r:id="rId13"/>
    <p:sldId id="295" r:id="rId14"/>
    <p:sldId id="342" r:id="rId15"/>
    <p:sldId id="343" r:id="rId16"/>
    <p:sldId id="344" r:id="rId17"/>
    <p:sldId id="345" r:id="rId18"/>
    <p:sldId id="346" r:id="rId19"/>
    <p:sldId id="341" r:id="rId20"/>
  </p:sldIdLst>
  <p:sldSz cx="9906000" cy="6858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62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6" autoAdjust="0"/>
    <p:restoredTop sz="94684" autoAdjust="0"/>
  </p:normalViewPr>
  <p:slideViewPr>
    <p:cSldViewPr>
      <p:cViewPr varScale="1">
        <p:scale>
          <a:sx n="150" d="100"/>
          <a:sy n="150" d="100"/>
        </p:scale>
        <p:origin x="2058" y="1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2092" tIns="46047" rIns="92092" bIns="460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60" cy="498056"/>
          </a:xfrm>
          <a:prstGeom prst="rect">
            <a:avLst/>
          </a:prstGeom>
        </p:spPr>
        <p:txBody>
          <a:bodyPr vert="horz" lIns="92092" tIns="46047" rIns="92092" bIns="46047" rtlCol="0"/>
          <a:lstStyle>
            <a:lvl1pPr algn="r">
              <a:defRPr sz="1200"/>
            </a:lvl1pPr>
          </a:lstStyle>
          <a:p>
            <a:fld id="{8BCDD827-51BE-4C15-AA4F-7431AD281E74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60" cy="498055"/>
          </a:xfrm>
          <a:prstGeom prst="rect">
            <a:avLst/>
          </a:prstGeom>
        </p:spPr>
        <p:txBody>
          <a:bodyPr vert="horz" lIns="92092" tIns="46047" rIns="92092" bIns="460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60" cy="498055"/>
          </a:xfrm>
          <a:prstGeom prst="rect">
            <a:avLst/>
          </a:prstGeom>
        </p:spPr>
        <p:txBody>
          <a:bodyPr vert="horz" lIns="92092" tIns="46047" rIns="92092" bIns="46047" rtlCol="0" anchor="b"/>
          <a:lstStyle>
            <a:lvl1pPr algn="r">
              <a:defRPr sz="1200"/>
            </a:lvl1pPr>
          </a:lstStyle>
          <a:p>
            <a:fld id="{41C0252D-BADF-498A-95FD-05C8D73724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61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47" cy="498328"/>
          </a:xfrm>
          <a:prstGeom prst="rect">
            <a:avLst/>
          </a:prstGeom>
        </p:spPr>
        <p:txBody>
          <a:bodyPr vert="horz" lIns="92092" tIns="46047" rIns="92092" bIns="460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8328"/>
          </a:xfrm>
          <a:prstGeom prst="rect">
            <a:avLst/>
          </a:prstGeom>
        </p:spPr>
        <p:txBody>
          <a:bodyPr vert="horz" lIns="92092" tIns="46047" rIns="92092" bIns="46047" rtlCol="0"/>
          <a:lstStyle>
            <a:lvl1pPr algn="r">
              <a:defRPr sz="1200"/>
            </a:lvl1pPr>
          </a:lstStyle>
          <a:p>
            <a:fld id="{02489CE0-ADB6-43F0-89A9-BAC0D78CF03A}" type="datetimeFigureOut">
              <a:rPr lang="en-US" smtClean="0"/>
              <a:t>7/8/2026</a:t>
            </a:fld>
            <a:endParaRPr lang="en-US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2" tIns="46047" rIns="92092" bIns="46047" rtlCol="0" anchor="ctr"/>
          <a:lstStyle/>
          <a:p>
            <a:endParaRPr lang="en-US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79289" y="4777245"/>
            <a:ext cx="5439101" cy="3908363"/>
          </a:xfrm>
          <a:prstGeom prst="rect">
            <a:avLst/>
          </a:prstGeom>
        </p:spPr>
        <p:txBody>
          <a:bodyPr vert="horz" lIns="92092" tIns="46047" rIns="92092" bIns="46047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1" y="9428311"/>
            <a:ext cx="2946247" cy="498328"/>
          </a:xfrm>
          <a:prstGeom prst="rect">
            <a:avLst/>
          </a:prstGeom>
        </p:spPr>
        <p:txBody>
          <a:bodyPr vert="horz" lIns="92092" tIns="46047" rIns="92092" bIns="460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49826" y="9428311"/>
            <a:ext cx="2946246" cy="498328"/>
          </a:xfrm>
          <a:prstGeom prst="rect">
            <a:avLst/>
          </a:prstGeom>
        </p:spPr>
        <p:txBody>
          <a:bodyPr vert="horz" lIns="92092" tIns="46047" rIns="92092" bIns="46047" rtlCol="0" anchor="b"/>
          <a:lstStyle>
            <a:lvl1pPr algn="r">
              <a:defRPr sz="1200"/>
            </a:lvl1pPr>
          </a:lstStyle>
          <a:p>
            <a:fld id="{5D007BBD-A899-4681-88B8-C141AC5BA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1pPr>
    <a:lvl2pPr marL="574687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2pPr>
    <a:lvl3pPr marL="1149374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3pPr>
    <a:lvl4pPr marL="1724061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4pPr>
    <a:lvl5pPr marL="2298748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5pPr>
    <a:lvl6pPr marL="2873436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6pPr>
    <a:lvl7pPr marL="3448123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7pPr>
    <a:lvl8pPr marL="4022811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8pPr>
    <a:lvl9pPr marL="4597498" algn="l" defTabSz="1149374" rtl="0" eaLnBrk="1" latinLnBrk="0" hangingPunct="1">
      <a:defRPr sz="15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78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E0473-7818-EECE-3682-471DA62C6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95146F35-56DF-89E0-5971-9FD7B05292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29DD5E17-40D0-F0BC-80E4-99621E80F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E8E348E7-89B2-DA78-C521-0DC9FCF33D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670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3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95597-6384-C86E-6407-54113C35A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616D9777-D243-64B9-CC91-D67E31D32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2EFDFF97-912E-9C24-E9E1-8387421770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208F9D6C-6D48-314D-FF9C-23A0DA6216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92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BB8D5-489C-3BA4-D376-9AB3D9080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03C12B9F-2083-3200-94E2-D63C1963D0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916CC474-4F7F-A1D9-D380-DA3190FC41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2FB5CA2F-ADDA-3C61-3CFB-B6A7CD4418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46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759A2-D578-F8E6-AF50-B39B9E3E6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CD1B7A37-F84E-03F6-7669-82F099E0CE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B1D36B08-7AFD-9CA9-BF41-036617B749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5FC4678D-31D5-90C1-99F3-26ADBD126D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66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A0C6B-D496-D005-47DF-887D51035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AAAFF5CE-FB98-17EB-52AF-F227AA0B1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05A0579F-0D2E-7ADB-8448-3256A17B2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0D0DE61B-A1B2-1867-FC52-33C1BC1123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55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5B664-E1E9-0490-4D90-19A3FF347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B8B2AAD9-DD3F-E899-5BE2-A88E33F03C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9D5E8C6D-58AD-DF30-46CD-81B376FA3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A88FF895-BF88-A934-E76A-128B58EAAC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873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14966-9D14-D1E0-8A4E-929C72437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D707A49E-D5CC-D733-3FFA-DA4A23B595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38B87BAD-AEE2-6285-4262-910140FBBD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EE137DDD-9FBA-6F75-B7BE-CCEFAAFB5B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37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415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6203E-2B78-C6AB-CB1F-D0F91F309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EE477F27-4258-9F2D-45A1-0C3273F175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5E180AE6-9894-2224-B6C4-9D24C1EFE5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41C0D1D2-7B3C-1A6D-D176-9432BFBAA7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06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B6839-06F7-5E7B-9C55-06C52D54B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B4B79F37-D912-0888-06D0-AD23B82469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79225D79-4246-A12B-F1A6-C1903E8E82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CE2621C8-CF5B-EE20-F494-0775B03A22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53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6F914-7439-66DE-93BE-AF661B93D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7A6B9589-5603-2AF1-8A3F-A85BE62FBA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54762B06-85B5-B160-5F72-EFD3428C8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DC40424B-DEE4-8EEF-4A64-3B30AF089C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76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66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325D8-170B-4AB0-5430-696E4E8E2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3CA095D7-AE5F-3836-C575-00A3B86126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E08935BC-070B-8E15-C761-6A6062F968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BBC280E2-1356-E42B-DCF9-594634BD70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0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51E41-41BC-E54F-563D-104BEC676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2D717AD7-BCBF-A550-4AC4-E24B37A1D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D4C48896-34A6-BAF2-EDD7-CE29AF2E9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5F8DE6DD-0714-ACC3-9297-B15918E332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60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359CB-0F04-A550-C943-D3F3004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>
            <a:extLst>
              <a:ext uri="{FF2B5EF4-FFF2-40B4-BE49-F238E27FC236}">
                <a16:creationId xmlns:a16="http://schemas.microsoft.com/office/drawing/2014/main" id="{62E6EB7B-D6EA-CF87-3C76-349E3E14E4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Označba mesta opomb 2">
            <a:extLst>
              <a:ext uri="{FF2B5EF4-FFF2-40B4-BE49-F238E27FC236}">
                <a16:creationId xmlns:a16="http://schemas.microsoft.com/office/drawing/2014/main" id="{00DEEDC6-A02E-C54D-638D-1644517F06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32636382-FC5B-DEF8-A54F-1F01593E20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7BBD-A899-4681-88B8-C141AC5BAC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2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4530"/>
            <a:ext cx="7429500" cy="2387600"/>
          </a:xfrm>
        </p:spPr>
        <p:txBody>
          <a:bodyPr anchor="b">
            <a:normAutofit/>
          </a:bodyPr>
          <a:lstStyle>
            <a:lvl1pPr algn="ctr">
              <a:defRPr sz="4875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  <a:defRPr sz="2275"/>
            </a:lvl2pPr>
            <a:lvl3pPr marL="742950" indent="0" algn="ctr">
              <a:buNone/>
              <a:defRPr sz="1950"/>
            </a:lvl3pPr>
            <a:lvl4pPr marL="1114425" indent="0" algn="ctr">
              <a:buNone/>
              <a:defRPr sz="1625"/>
            </a:lvl4pPr>
            <a:lvl5pPr marL="1485900" indent="0" algn="ctr">
              <a:buNone/>
              <a:defRPr sz="1625"/>
            </a:lvl5pPr>
            <a:lvl6pPr marL="1857375" indent="0" algn="ctr">
              <a:buNone/>
              <a:defRPr sz="1625"/>
            </a:lvl6pPr>
            <a:lvl7pPr marL="2228850" indent="0" algn="ctr">
              <a:buNone/>
              <a:defRPr sz="1625"/>
            </a:lvl7pPr>
            <a:lvl8pPr marL="2600325" indent="0" algn="ctr">
              <a:buNone/>
              <a:defRPr sz="1625"/>
            </a:lvl8pPr>
            <a:lvl9pPr marL="2971800" indent="0" algn="ctr">
              <a:buNone/>
              <a:defRPr sz="1625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49843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1954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0362"/>
            <a:ext cx="2135981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0363"/>
            <a:ext cx="6284119" cy="5811837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4276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4530"/>
            <a:ext cx="7429500" cy="2387600"/>
          </a:xfrm>
        </p:spPr>
        <p:txBody>
          <a:bodyPr anchor="b">
            <a:normAutofit/>
          </a:bodyPr>
          <a:lstStyle>
            <a:lvl1pPr algn="ctr">
              <a:defRPr sz="4875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71475" indent="0" algn="ctr">
              <a:buNone/>
              <a:defRPr sz="2275"/>
            </a:lvl2pPr>
            <a:lvl3pPr marL="742950" indent="0" algn="ctr">
              <a:buNone/>
              <a:defRPr sz="1950"/>
            </a:lvl3pPr>
            <a:lvl4pPr marL="1114425" indent="0" algn="ctr">
              <a:buNone/>
              <a:defRPr sz="1625"/>
            </a:lvl4pPr>
            <a:lvl5pPr marL="1485900" indent="0" algn="ctr">
              <a:buNone/>
              <a:defRPr sz="1625"/>
            </a:lvl5pPr>
            <a:lvl6pPr marL="1857375" indent="0" algn="ctr">
              <a:buNone/>
              <a:defRPr sz="1625"/>
            </a:lvl6pPr>
            <a:lvl7pPr marL="2228850" indent="0" algn="ctr">
              <a:buNone/>
              <a:defRPr sz="1625"/>
            </a:lvl7pPr>
            <a:lvl8pPr marL="2600325" indent="0" algn="ctr">
              <a:buNone/>
              <a:defRPr sz="1625"/>
            </a:lvl8pPr>
            <a:lvl9pPr marL="2971800" indent="0" algn="ctr">
              <a:buNone/>
              <a:defRPr sz="1625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38754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44910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12423"/>
            <a:ext cx="8543925" cy="2851208"/>
          </a:xfrm>
        </p:spPr>
        <p:txBody>
          <a:bodyPr anchor="b">
            <a:normAutofit/>
          </a:bodyPr>
          <a:lstStyle>
            <a:lvl1pPr>
              <a:defRPr sz="4875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52634"/>
            <a:ext cx="8543925" cy="1500187"/>
          </a:xfrm>
        </p:spPr>
        <p:txBody>
          <a:bodyPr anchor="t">
            <a:normAutofit/>
          </a:bodyPr>
          <a:lstStyle>
            <a:lvl1pPr marL="0" indent="0"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7147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36665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666" y="1828801"/>
            <a:ext cx="4210050" cy="435133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8801"/>
            <a:ext cx="4210050" cy="435133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94207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5" y="1681851"/>
            <a:ext cx="4189413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665" y="2507551"/>
            <a:ext cx="4189413" cy="3680525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851"/>
            <a:ext cx="421005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7551"/>
            <a:ext cx="4210051" cy="3680525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823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44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70067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4" y="457201"/>
            <a:ext cx="3194685" cy="1600197"/>
          </a:xfrm>
        </p:spPr>
        <p:txBody>
          <a:bodyPr anchor="b">
            <a:normAutofit/>
          </a:bodyPr>
          <a:lstStyle>
            <a:lvl1pPr>
              <a:defRPr sz="26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050" y="990600"/>
            <a:ext cx="5014913" cy="4876800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4" y="2057399"/>
            <a:ext cx="3194685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300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56428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278317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4" y="457200"/>
            <a:ext cx="3194685" cy="1600200"/>
          </a:xfrm>
        </p:spPr>
        <p:txBody>
          <a:bodyPr anchor="b">
            <a:normAutofit/>
          </a:bodyPr>
          <a:lstStyle>
            <a:lvl1pPr>
              <a:defRPr sz="26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0050" y="990600"/>
            <a:ext cx="5014913" cy="4876800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4" y="2057400"/>
            <a:ext cx="3194685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300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53762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54130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0362"/>
            <a:ext cx="2135981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0363"/>
            <a:ext cx="6284119" cy="5811837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49421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758952"/>
            <a:ext cx="817245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791" y="4455621"/>
            <a:ext cx="817245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2144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86366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58952"/>
            <a:ext cx="817245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4453128"/>
            <a:ext cx="817245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460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845736"/>
            <a:ext cx="4011930" cy="4023359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2060" y="1845735"/>
            <a:ext cx="4011930" cy="402336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908686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540" y="2582335"/>
            <a:ext cx="4011930" cy="328676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206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2582334"/>
            <a:ext cx="4011930" cy="328676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625082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02227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6" name="Rectangle 5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1294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12423"/>
            <a:ext cx="8543925" cy="2851208"/>
          </a:xfrm>
        </p:spPr>
        <p:txBody>
          <a:bodyPr anchor="b">
            <a:normAutofit/>
          </a:bodyPr>
          <a:lstStyle>
            <a:lvl1pPr>
              <a:defRPr sz="4875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52634"/>
            <a:ext cx="8543925" cy="1500187"/>
          </a:xfrm>
        </p:spPr>
        <p:txBody>
          <a:bodyPr anchor="t">
            <a:normAutofit/>
          </a:bodyPr>
          <a:lstStyle>
            <a:lvl1pPr marL="0" indent="0"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7147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1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29924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0"/>
            <a:ext cx="32912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282557" y="0"/>
            <a:ext cx="52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594359"/>
            <a:ext cx="2600325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0488" y="731520"/>
            <a:ext cx="5274945" cy="525780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1475" y="2926080"/>
            <a:ext cx="2600325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229" y="6459787"/>
            <a:ext cx="2127540" cy="365125"/>
          </a:xfrm>
        </p:spPr>
        <p:txBody>
          <a:bodyPr/>
          <a:lstStyle>
            <a:lvl1pPr algn="l">
              <a:defRPr/>
            </a:lvl1pPr>
          </a:lstStyle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0487" y="6459787"/>
            <a:ext cx="3776663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37661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9034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074920"/>
            <a:ext cx="822198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9905988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1540" y="5907024"/>
            <a:ext cx="822198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98785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045360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412302"/>
            <a:ext cx="2135981" cy="575989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412302"/>
            <a:ext cx="6284119" cy="5759898"/>
          </a:xfrm>
        </p:spPr>
        <p:txBody>
          <a:bodyPr vert="eaVert" lIns="45720" tIns="0" rIns="45720" bIns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61370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666" y="1828801"/>
            <a:ext cx="4210050" cy="435133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8801"/>
            <a:ext cx="4210050" cy="4351337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7574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5" y="1681851"/>
            <a:ext cx="4189413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665" y="2507551"/>
            <a:ext cx="4189413" cy="3680525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851"/>
            <a:ext cx="421005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7551"/>
            <a:ext cx="4210051" cy="3680525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712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8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11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4" y="457201"/>
            <a:ext cx="3194685" cy="1600197"/>
          </a:xfrm>
        </p:spPr>
        <p:txBody>
          <a:bodyPr anchor="b">
            <a:normAutofit/>
          </a:bodyPr>
          <a:lstStyle>
            <a:lvl1pPr>
              <a:defRPr sz="26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050" y="990600"/>
            <a:ext cx="5014913" cy="4876800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4" y="2057399"/>
            <a:ext cx="3194685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300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758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4" y="457200"/>
            <a:ext cx="3194685" cy="1600200"/>
          </a:xfrm>
        </p:spPr>
        <p:txBody>
          <a:bodyPr anchor="b">
            <a:normAutofit/>
          </a:bodyPr>
          <a:lstStyle>
            <a:lvl1pPr>
              <a:defRPr sz="26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0050" y="990600"/>
            <a:ext cx="5014913" cy="4876800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4" y="2057400"/>
            <a:ext cx="3194685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300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24268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666" y="365760"/>
            <a:ext cx="8543925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6" y="1828801"/>
            <a:ext cx="8543925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01741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0596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Wingdings 2" pitchFamily="18" charset="2"/>
        <a:buChar char="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666" y="365760"/>
            <a:ext cx="8543925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6" y="1828801"/>
            <a:ext cx="8543925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01741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0437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Wingdings 2" pitchFamily="18" charset="2"/>
        <a:buChar char="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spcBef>
          <a:spcPct val="20000"/>
        </a:spcBef>
        <a:buFont typeface="Wingdings 2" pitchFamily="18" charset="2"/>
        <a:buChar char="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906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9" name="Rectangle 8"/>
          <p:cNvSpPr/>
          <p:nvPr/>
        </p:nvSpPr>
        <p:spPr>
          <a:xfrm>
            <a:off x="1" y="6334316"/>
            <a:ext cx="9906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39" y="1845734"/>
            <a:ext cx="817245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542" y="6459787"/>
            <a:ext cx="2008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9926239-C319-4B90-B2C4-7D1706E3A513}" type="datetimeFigureOut">
              <a:rPr lang="sl-SI" smtClean="0"/>
              <a:t>8. 07. 2026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5026" y="6459787"/>
            <a:ext cx="3918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4123" y="6459787"/>
            <a:ext cx="1066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AD7A1F2-1F6D-4042-BFC3-BBD3501229A0}" type="slidenum">
              <a:rPr lang="sl-SI" smtClean="0"/>
              <a:t>‹#›</a:t>
            </a:fld>
            <a:endParaRPr lang="sl-SI"/>
          </a:p>
        </p:txBody>
      </p:sp>
      <p:cxnSp>
        <p:nvCxnSpPr>
          <p:cNvPr id="10" name="Straight Connector 9"/>
          <p:cNvCxnSpPr/>
          <p:nvPr/>
        </p:nvCxnSpPr>
        <p:spPr>
          <a:xfrm>
            <a:off x="969745" y="1737845"/>
            <a:ext cx="80981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00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09" y="254163"/>
            <a:ext cx="9906000" cy="1800201"/>
          </a:xfrm>
        </p:spPr>
        <p:txBody>
          <a:bodyPr anchor="t">
            <a:normAutofit fontScale="90000"/>
          </a:bodyPr>
          <a:lstStyle/>
          <a:p>
            <a:pPr algn="ctr"/>
            <a: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REKONSTRUKCIJA METEORNE KANALIZACIJE IN NOVOGRADNJA FEKALNE KANALIZACIJE  V VASI KLANEC PRI KOZINI</a:t>
            </a:r>
            <a:b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Novogradnja fekalne kanalizacije v telesu lokalne ceste LC-125021 in rekonstrukcija sistema meteorne </a:t>
            </a:r>
            <a:r>
              <a:rPr lang="sl-SI" sz="2400" dirty="0" err="1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odvodnje</a:t>
            </a:r>
            <a: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navedene ceste in zalednega območja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E8BD428-6533-4764-8817-3C22E63D0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E307900C-16C7-4DBD-8B28-0335DDEC723D}"/>
              </a:ext>
            </a:extLst>
          </p:cNvPr>
          <p:cNvSpPr txBox="1">
            <a:spLocks/>
          </p:cNvSpPr>
          <p:nvPr/>
        </p:nvSpPr>
        <p:spPr>
          <a:xfrm>
            <a:off x="272480" y="5647700"/>
            <a:ext cx="6953672" cy="1093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 št. 275/25, maj 2025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Faza: Dokumentacija za pridobitev projektnih in drugih pogojev (DPP)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Vodja projekta: Pavel Mlaker, </a:t>
            </a:r>
            <a:r>
              <a:rPr lang="sl-SI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univ.dipl.inž.grad</a:t>
            </a:r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Vodja načrtovanja kanalizacije: Jernej Kobe, </a:t>
            </a:r>
            <a:r>
              <a:rPr lang="sl-SI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univ.dipl.inž.grad</a:t>
            </a:r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22C40B0-3AE1-67D4-9A99-4CD19480F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000" y="1813202"/>
            <a:ext cx="3960000" cy="38011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6059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2D47A6-696F-42DC-6C96-5ECDF8895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0D915D-1E66-B80F-AF11-A2B28577ADE6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GRADBENO-PROMETNA SITUACIJA; LIST 5/5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BC9D1CE9-FBA3-8C6D-1DFB-5B04F201A0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CB2BEE4E-DBF5-7995-01FA-78175D0E0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536" y="635780"/>
            <a:ext cx="7200000" cy="5586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77320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9E8BD428-6533-4764-8817-3C22E63D0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CEFD1C-AA58-404B-B281-675347620C63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KARAKTERISTIČNI PREČNI PROFIL CESTE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AA10FF4-B1A4-888C-7A5A-E6DA616E2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60" y="642049"/>
            <a:ext cx="7200000" cy="557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12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C659AD-B8B4-5CD0-C0A9-5C0A4C4EF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F7D38F1F-940E-84FE-A2AE-9F0493EF96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E092AE-5540-46A7-2335-E9FAA47C94F7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KARAKTERISTIČNI PREČNI PROFIL CESTE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436ACE58-A4A6-3D05-CBDD-7E6B0D195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60" y="640809"/>
            <a:ext cx="7200000" cy="557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4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4EB5E6-7658-BC22-F73C-67D6AE71B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1FD99C81-6FAB-4491-7B33-6E000EE5D8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156BAD-707D-21EB-181C-8894A9D704DE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KARAKTERISTIČNI PREČNI PROFIL CESTE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DC3045-BA7E-8CCD-AEFF-C8590B068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60" y="643796"/>
            <a:ext cx="7200000" cy="557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91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D252B6-0462-964F-7739-DB3401399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494544F8-23BE-E2AE-91EE-C035F07432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9DD3785-E04D-0818-314B-B7663AC728CC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KARAKTERISTIČNI PREČNI PROFIL CESTE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2941C56-01B1-8337-7DC2-50D2F9B30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60" y="646566"/>
            <a:ext cx="7200000" cy="556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54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BD9D17-A434-C223-5CBA-4FD9F1C4E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1865603D-8582-8570-AF4A-43B17CC1A9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57F902B-69AF-5A80-C354-22593F78DE14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KARAKTERISTIČNI PREČNI PROFIL CESTE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CC2851D-8372-0401-FE40-ED7916E5C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60" y="641539"/>
            <a:ext cx="7200000" cy="557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65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059A56-1786-D9A4-1C4C-F3EECB3F8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D13C6FC8-482C-2A59-EAC3-0F0082773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D19B8BF-D0C3-98C0-F26D-51538F24E987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GROBA OCENA STROŠKOV (brez DDV)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6D4C67A-365E-5B9B-9611-B07E29A25F5E}"/>
              </a:ext>
            </a:extLst>
          </p:cNvPr>
          <p:cNvSpPr txBox="1">
            <a:spLocks/>
          </p:cNvSpPr>
          <p:nvPr/>
        </p:nvSpPr>
        <p:spPr>
          <a:xfrm>
            <a:off x="920552" y="908720"/>
            <a:ext cx="8208912" cy="5256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REKONSTRUKCIJA CESTE</a:t>
            </a: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L=cca 2.118 m (800 Eur/m1)					1.694.400,00 EUR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METEORNI KANALI</a:t>
            </a: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L=cca 1.397,9 m (250 Eur/m1)					349.475,00 EUR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GRAVITACIJSKI FEKALNI KANALI</a:t>
            </a: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L=cca 2.908,5 m (250 Eur/m1)					727.125,00 EUR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TLAČNI FEKALNI KANALI</a:t>
            </a: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L=cca 832,2 m (300 Eur/m1)					249.660,00 EUR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SKUPAJ:	3.020.660,00 EUR</a:t>
            </a: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Dodatno še stroški morebitne novogradnje/zaščite ostalih komunalnih vodov (elektro vodi, telekomunikacijski vodi, vodovod,…)</a:t>
            </a:r>
          </a:p>
        </p:txBody>
      </p:sp>
    </p:spTree>
    <p:extLst>
      <p:ext uri="{BB962C8B-B14F-4D97-AF65-F5344CB8AC3E}">
        <p14:creationId xmlns:p14="http://schemas.microsoft.com/office/powerpoint/2010/main" val="3667099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EC78D9-E58C-1C5B-629B-A8B27F5FA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B67F5-AC28-BC57-E071-ED7505B18B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09" y="254163"/>
            <a:ext cx="9906000" cy="1800201"/>
          </a:xfrm>
        </p:spPr>
        <p:txBody>
          <a:bodyPr anchor="t">
            <a:normAutofit/>
          </a:bodyPr>
          <a:lstStyle/>
          <a:p>
            <a:pPr algn="ctr"/>
            <a: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HVALA ZA POZORNOST</a:t>
            </a:r>
            <a:b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4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VPRAŠANJA, KOMENTARJI?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71CDE0C3-F7AD-E9F4-4E34-18F7CD0C8A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5D70EE0-3ECB-4B34-4485-9CB670788282}"/>
              </a:ext>
            </a:extLst>
          </p:cNvPr>
          <p:cNvSpPr txBox="1">
            <a:spLocks/>
          </p:cNvSpPr>
          <p:nvPr/>
        </p:nvSpPr>
        <p:spPr>
          <a:xfrm>
            <a:off x="272480" y="5647700"/>
            <a:ext cx="6953672" cy="1093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 št. 275/25, maj 2025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Faza: Dokumentacija za pridobitev projektnih in drugih pogojev (DPP)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Vodja projekta: Pavel Mlaker, </a:t>
            </a:r>
            <a:r>
              <a:rPr lang="sl-SI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univ.dipl.inž.grad</a:t>
            </a:r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Vodja načrtovanja kanalizacije: Jernej Kobe, </a:t>
            </a:r>
            <a:r>
              <a:rPr lang="sl-SI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univ.dipl.inž.grad</a:t>
            </a:r>
            <a:r>
              <a:rPr lang="sl-SI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DE843-D546-96B1-AD11-A69E76083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000" y="1813202"/>
            <a:ext cx="3960000" cy="38011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356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9E8BD428-6533-4764-8817-3C22E63D0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CEFD1C-AA58-404B-B281-675347620C63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DOKUMENTACIJA ZA PRIDOBITEV PROJEKTNIH</a:t>
            </a:r>
          </a:p>
          <a:p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 DRUGIH POGOJEV - vsebina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EF7279-C635-D9CC-AF6E-BF2DC166C11A}"/>
              </a:ext>
            </a:extLst>
          </p:cNvPr>
          <p:cNvSpPr txBox="1">
            <a:spLocks/>
          </p:cNvSpPr>
          <p:nvPr/>
        </p:nvSpPr>
        <p:spPr>
          <a:xfrm>
            <a:off x="920552" y="908720"/>
            <a:ext cx="7156512" cy="5256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NAČRT KOMUNALNE INFRASTRUKTURE</a:t>
            </a: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GEOLOŠKO GEOMEHANSKO POROČILO</a:t>
            </a: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PRIDOBITEV PROJEKTNIH POGOJEV</a:t>
            </a:r>
          </a:p>
        </p:txBody>
      </p:sp>
    </p:spTree>
    <p:extLst>
      <p:ext uri="{BB962C8B-B14F-4D97-AF65-F5344CB8AC3E}">
        <p14:creationId xmlns:p14="http://schemas.microsoft.com/office/powerpoint/2010/main" val="235700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BCA1BA-E3D2-3431-32F1-3C6F52171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BC70B164-4C92-7DC5-7007-3B1DD457CE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97DA8F0-EC30-24C0-EC7B-C79A9532D680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NAČRT KOMUNALNE INFRASTRUKTURE – vsebina</a:t>
            </a:r>
          </a:p>
          <a:p>
            <a:endParaRPr lang="sl-SI" sz="2200" dirty="0">
              <a:solidFill>
                <a:srgbClr val="2E62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CESTE: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B820ED-990D-95F7-5A81-23CCDB8830D5}"/>
              </a:ext>
            </a:extLst>
          </p:cNvPr>
          <p:cNvSpPr txBox="1">
            <a:spLocks/>
          </p:cNvSpPr>
          <p:nvPr/>
        </p:nvSpPr>
        <p:spPr>
          <a:xfrm>
            <a:off x="920552" y="908720"/>
            <a:ext cx="7156512" cy="5256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1 – LC-125021, L=cca 1.440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A – JP-625403, L=cca 366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B – JP-625405, L=cca 120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C – JP-625406, L=cca 72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D – LC-125023, L=cca 60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E – LC-125022, L=cca 60 m</a:t>
            </a: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SKUPAJ: L=cca 2.118 m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19CFB0-E284-8EA4-7A06-47CE86830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EF9253BB-5B7D-44E4-A674-E5843D4E2E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51A4F67-1E6B-705E-6A83-9815680B21EA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NAČRT KOMUNALNE INFRASTRUKTURE – vsebina</a:t>
            </a:r>
          </a:p>
          <a:p>
            <a:endParaRPr lang="sl-SI" sz="2200" dirty="0">
              <a:solidFill>
                <a:srgbClr val="2E62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METEORNI KANALI: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796280-DA95-4662-F0F7-EA962CC1E981}"/>
              </a:ext>
            </a:extLst>
          </p:cNvPr>
          <p:cNvSpPr txBox="1">
            <a:spLocks/>
          </p:cNvSpPr>
          <p:nvPr/>
        </p:nvSpPr>
        <p:spPr>
          <a:xfrm>
            <a:off x="920552" y="908720"/>
            <a:ext cx="7156512" cy="5256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M1, L=cca 142,1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M2, L=cca 115,7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M3, L=cca 98,4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M4, L=cca 120,3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M5, L=cca 80,1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M6, L=cca 482,5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M6-1, L=cca 100,2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M6-2, L=cca 78,7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M7, L=cca 103,8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M8, L=cca 76,1 m</a:t>
            </a: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SKUPAJ: L=cca 1.397,9 m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80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D8B5E7-F96D-FC86-3925-EB81427B5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5021CF0B-0F7A-7FC2-4E44-19ADEA2573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AE66799-9381-A52A-80AA-2C866B7D2374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NAČRT KOMUNALNE INFRASTRUKTURE – vsebina</a:t>
            </a:r>
          </a:p>
          <a:p>
            <a:endParaRPr lang="sl-SI" sz="2200" dirty="0">
              <a:solidFill>
                <a:srgbClr val="2E62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FEKALNI KANALI: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2E6D7-1823-986D-04E9-D184C2505067}"/>
              </a:ext>
            </a:extLst>
          </p:cNvPr>
          <p:cNvSpPr txBox="1">
            <a:spLocks/>
          </p:cNvSpPr>
          <p:nvPr/>
        </p:nvSpPr>
        <p:spPr>
          <a:xfrm>
            <a:off x="920552" y="908720"/>
            <a:ext cx="7156512" cy="5256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F1, L=cca 1.469,5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F1-1, L=cca 116,7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F1-2, L=cca 241,9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F2, L=cca 218,5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F3, L=cca 463,2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F3-1, L=cca 398,7 m</a:t>
            </a:r>
          </a:p>
          <a:p>
            <a:pPr marL="342900" indent="-342900">
              <a:buFont typeface="+mj-lt"/>
              <a:buAutoNum type="arabicPeriod"/>
            </a:pPr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F-TLAC, L=cca 832,2 m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SKUPAJ GRAVITACIJSKI: L=cca 2.908,5 m</a:t>
            </a: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SKUPAJ TLAČNI: L=cca 832,2 m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VSE SKUPAJ: L=cca 3.740,7 m</a:t>
            </a:r>
          </a:p>
          <a:p>
            <a:endParaRPr lang="sl-SI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278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9E8BD428-6533-4764-8817-3C22E63D0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BCEFD1C-AA58-404B-B281-675347620C63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GRADBENO-PROMETNA SITUACIJA; LIST 1/5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DB6708E-EC5A-9BF9-E044-069B61680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17316"/>
            <a:ext cx="9906000" cy="38233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6335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872DED-41DD-C22B-1BD6-FE51D1055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A6E06F4C-2CBE-0E3A-A5A3-80E1AABDE5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8C09467-0C2D-384D-5E0F-23292B0FA9B6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GRADBENO-PROMETNA SITUACIJA; LIST 2/5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6597CB90-99D3-31CD-2E4F-C80E29EEA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18439"/>
            <a:ext cx="9906000" cy="38211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46008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9BFD24-AB4B-0608-409A-FAF9B6C63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lika 11">
            <a:extLst>
              <a:ext uri="{FF2B5EF4-FFF2-40B4-BE49-F238E27FC236}">
                <a16:creationId xmlns:a16="http://schemas.microsoft.com/office/drawing/2014/main" id="{CB3FFC3D-A8DA-95C4-9D6E-2532182985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65658DD-4004-8242-DF47-0E9C47006CF5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GRADBENO-PROMETNA SITUACIJA; LIST 3/5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EC551EC-74C4-7DC3-982B-9DE1CD28E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16844"/>
            <a:ext cx="9906000" cy="38243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57316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63B84-0CE6-BEB3-37CA-63263E4AC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2F7D4D9-8E98-895F-E177-08415388F280}"/>
              </a:ext>
            </a:extLst>
          </p:cNvPr>
          <p:cNvSpPr txBox="1">
            <a:spLocks/>
          </p:cNvSpPr>
          <p:nvPr/>
        </p:nvSpPr>
        <p:spPr>
          <a:xfrm>
            <a:off x="0" y="-5718"/>
            <a:ext cx="9906000" cy="842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l-SI" sz="2200" dirty="0">
                <a:solidFill>
                  <a:srgbClr val="2E62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GRADBENO-PROMETNA SITUACIJA; LIST 4/5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A4435E7-0D0E-D1EC-D88B-759588233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4293"/>
            <a:ext cx="9906000" cy="52694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AF9D83DE-F88F-0272-4C74-7BD28DDA2C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64" y="5373216"/>
            <a:ext cx="1800000" cy="95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9128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etrospektiva">
  <a:themeElements>
    <a:clrScheme name="Po meri 1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2E628B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4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TM02900720[[fn=Integral]]</Template>
  <TotalTime>1554</TotalTime>
  <Words>610</Words>
  <Application>Microsoft Office PowerPoint</Application>
  <PresentationFormat>A4 (210 x 297 mm)</PresentationFormat>
  <Paragraphs>116</Paragraphs>
  <Slides>17</Slides>
  <Notes>17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3</vt:i4>
      </vt:variant>
      <vt:variant>
        <vt:lpstr>Naslovi diapozitivov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Wingdings 2</vt:lpstr>
      <vt:lpstr>HDOfficeLightV0</vt:lpstr>
      <vt:lpstr>1_HDOfficeLightV0</vt:lpstr>
      <vt:lpstr>Retrospektiva</vt:lpstr>
      <vt:lpstr>REKONSTRUKCIJA METEORNE KANALIZACIJE IN NOVOGRADNJA FEKALNE KANALIZACIJE  V VASI KLANEC PRI KOZINI  Novogradnja fekalne kanalizacije v telesu lokalne ceste LC-125021 in rekonstrukcija sistema meteorne odvodnje navedene ceste in zalednega območja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HVALA ZA POZORNOST  VPRAŠANJA, KOMENTARJI?</vt:lpstr>
    </vt:vector>
  </TitlesOfParts>
  <Company>Tria studio d.o.o.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Jernej Hočevar</dc:creator>
  <cp:lastModifiedBy>Pavel Mlakar</cp:lastModifiedBy>
  <cp:revision>121</cp:revision>
  <cp:lastPrinted>2018-07-16T07:09:56Z</cp:lastPrinted>
  <dcterms:created xsi:type="dcterms:W3CDTF">2014-09-11T08:28:33Z</dcterms:created>
  <dcterms:modified xsi:type="dcterms:W3CDTF">2026-07-08T13:33:44Z</dcterms:modified>
</cp:coreProperties>
</file>